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本日は、外国籍社員の日本語研修の候補として、日本語オンラインレッスン「JapaTalk」をご紹介します。サービスの概要、特長、プランと料金、導入の流れ、導入後の管理方法の順にご説明します。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paTalkは日本語のオンラインレッスンです。講師と受講者が1対1で、パソコン・タブレット・スマートフォンから受講します。料金は25分のレッスンで平均700円程度から。お問い合わせから最短1営業日で受講を始められます。講師は400人以上、生徒数は1万3千人以上、レッスンの平均評価は5点満点中4.9で、NHKでも取り上げられまし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研修のご担当者様からよくいただくご相談をまとめました。レベル差、勤務時間の違い、業務に合った日本語、研修状況の見えにくさ、学習の定着といった点に、マンツーマン・オンラインという形式、受講状況の確認機能、担任プランで対応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特長は6つです。必要な会話に絞った練習、マンツーマン、審査を通過した講師、オンラインならではの費用と移動の負担の少なさ、目的に合わせて選べるレッスン、そして担任講師が継続を支える担任プランです。講師は全員、厳密な書類審査と面接試験に合格してい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会話の土台になる文型を体系的に学べる学習システム「レベルアップリスト」をご用意しています。追加料金なしで利用できます。文型は日本語教育で広く参照されている『日本語文型辞典』（くろしお出版）を参考に選んでおり、それぞれにビジネスの場面で使える例文と、英語の解説があります。受講者は例文ごとに「Roleplay」「Mix &amp; Match」「Like a Pro」の段階で習熟度を自己評価し、講師もレッスンを通して評価します。本人と講師の評価を並べて見られるので、定着していない文型をレッスンで重点的に練習できます。業務で使う独自の例文を取り込んで、同じように管理することもでき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プランは2つです。自由プランは、受講者が講師や日時を自由に選べ、費用を抑えられます。ただし継続は本人の自主性に頼る面があるため、会社からの声かけがあると安心です。担任プランは、担任講師が決まった曜日・時間に定期的にレッスンを行い、進捗もある程度管理します。受講の習慣化を重視する場合に向いてい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料金の目安です。自由プランは1レッスン700円、担任プランは900円で、30時間なら4.2万円と5.4万円、80時間なら11.2万円と14.4万円です。例えば自由プランで、お一人あたり月10時間を3ヶ月、3名で受講する場合、概算で12万6千円（税別）となります。人数や期間に合わせて正式なお見積りをいただけ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導入は3ステップです。まずプラン、人数、受講時間をお伝えしてお見積りをいただきます。次に受講者の情報をまとめてメールで送ると、JapaTalk側で登録とポイント付与をしてくれます。受講者本人の登録手続きは不要です。最短1営業日後から受講を始められます。支払いはポイントの前払い方式で、締め日や支払日はこちらに合わせてもらえ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導入後は、会社側で受講者ごとの受講状況を一覧で確認できます。また、学習システム「レベルアップリスト」では、例文ごとの習熟度を受講者と講師がそれぞれ記録して共有し、定着していない文型を次のレッスンで練習し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検討時によく出る質問をまとめました。教材は市販教材や講師の作成教材、学習システムを使えます。海外からの受講も可能です。受講者本人の登録手続きは不要で、プランは導入後でも変更でき、担任講師の変更も可能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導入を検討する場合は、プラン、人数、受講時間をメール（info@japatalk.com）で伝えるとお見積りをもらえます。導入前の質問だけでも問い合わせできます。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1102320"/>
            <a:ext cx="10566400" cy="462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280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28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869380"/>
            <a:ext cx="10566400" cy="4175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1102320"/>
            <a:ext cx="10566400" cy="462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280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28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869380"/>
            <a:ext cx="10566400" cy="4175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A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llips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0" y="0"/>
            <a:ext cx="4064000" cy="4064000"/>
          </a:xfrm>
          <a:prstGeom prst="rect">
            <a:avLst/>
          </a:prstGeom>
        </p:spPr>
      </p:pic>
      <p:pic>
        <p:nvPicPr>
          <p:cNvPr id="3" name="Image 1" descr="ellipse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0033000" y="4699000"/>
            <a:ext cx="2159000" cy="2159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15975" y="815975"/>
            <a:ext cx="3562350" cy="407591"/>
          </a:xfrm>
          <a:prstGeom prst="roundRect">
            <a:avLst>
              <a:gd name="adj" fmla="val 50000"/>
            </a:avLst>
          </a:prstGeom>
          <a:solidFill>
            <a:srgbClr val="FBFDFE"/>
          </a:solidFill>
          <a:ln w="6350">
            <a:solidFill>
              <a:srgbClr val="BFE1F5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企業・法人のご担当者様向け　紹介資料</a:t>
            </a:r>
            <a:endParaRPr lang="en-US" sz="1400" dirty="0"/>
          </a:p>
        </p:txBody>
      </p:sp>
      <p:sp>
        <p:nvSpPr>
          <p:cNvPr id="5" name="Text 1"/>
          <p:cNvSpPr/>
          <p:nvPr>
            <p:ph type="title"/>
          </p:nvPr>
        </p:nvSpPr>
        <p:spPr>
          <a:xfrm>
            <a:off x="812800" y="2267049"/>
            <a:ext cx="10883392" cy="1478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720"/>
              </a:lnSpc>
              <a:buNone/>
            </a:pPr>
            <a:r>
              <a:rPr lang="en-US" sz="4400" b="1" i="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外国籍社員向け</a:t>
            </a:r>
            <a:endParaRPr lang="en-US" sz="4400" dirty="0"/>
          </a:p>
          <a:p>
            <a:pPr algn="l" indent="0" marL="0">
              <a:lnSpc>
                <a:spcPts val="5720"/>
              </a:lnSpc>
              <a:buNone/>
            </a:pPr>
            <a:r>
              <a:rPr lang="en-US" sz="4400" b="1" i="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オンライン日本語研修のご案内</a:t>
            </a:r>
            <a:endParaRPr lang="en-US" sz="4400" dirty="0"/>
          </a:p>
        </p:txBody>
      </p:sp>
      <p:sp>
        <p:nvSpPr>
          <p:cNvPr id="6" name="Text 2"/>
          <p:cNvSpPr/>
          <p:nvPr/>
        </p:nvSpPr>
        <p:spPr>
          <a:xfrm>
            <a:off x="812800" y="3948410"/>
            <a:ext cx="10883392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一人ひとりに合わせたマンツーマンの日本語オンラインレッスン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812800" y="5354439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JapaTalk（ジャパトーク）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812800" y="5796359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有限会社アジア・インターネット・サービス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サービス概要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40"/>
              </a:lnSpc>
              <a:buNone/>
            </a:pPr>
            <a:r>
              <a:rPr lang="en-US" sz="2800" b="1" i="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オンラインで受講するマンツーマンの日本語レッスン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15975" y="1821755"/>
            <a:ext cx="2482850" cy="1733352"/>
          </a:xfrm>
          <a:prstGeom prst="roundRect">
            <a:avLst>
              <a:gd name="adj" fmla="val 7144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3150" y="2078930"/>
            <a:ext cx="202755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レッスン形式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73150" y="2368451"/>
            <a:ext cx="2027555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マンツーマン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073150" y="2810371"/>
            <a:ext cx="2027555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講師1人に受講者1人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508375" y="1821755"/>
            <a:ext cx="2482850" cy="1733352"/>
          </a:xfrm>
          <a:prstGeom prst="roundRect">
            <a:avLst>
              <a:gd name="adj" fmla="val 7144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65550" y="2078930"/>
            <a:ext cx="202755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受講方法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765550" y="2368451"/>
            <a:ext cx="2027555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オンライン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765550" y="2810371"/>
            <a:ext cx="2027555" cy="512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パソコン・タブレット・</a:t>
            </a:r>
            <a:endParaRPr lang="en-US" sz="1200" dirty="0"/>
          </a:p>
          <a:p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スマートフォンから受講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00775" y="1821755"/>
            <a:ext cx="2482850" cy="1733352"/>
          </a:xfrm>
          <a:prstGeom prst="roundRect">
            <a:avLst>
              <a:gd name="adj" fmla="val 7144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57950" y="2078930"/>
            <a:ext cx="202755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料金の目安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57950" y="2368451"/>
            <a:ext cx="2027555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700円〜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457950" y="2810371"/>
            <a:ext cx="2027555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1レッスン25分あたり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893175" y="1821755"/>
            <a:ext cx="2482850" cy="1733352"/>
          </a:xfrm>
          <a:prstGeom prst="roundRect">
            <a:avLst>
              <a:gd name="adj" fmla="val 7144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50350" y="2078930"/>
            <a:ext cx="202755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導入まで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150350" y="2368451"/>
            <a:ext cx="2027555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最短1営業日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9150350" y="2810371"/>
            <a:ext cx="2027555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担任プランは1週間程度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15975" y="3815457"/>
            <a:ext cx="10560050" cy="966391"/>
          </a:xfrm>
          <a:prstGeom prst="roundRect">
            <a:avLst>
              <a:gd name="adj" fmla="val 12813"/>
            </a:avLst>
          </a:prstGeom>
          <a:solidFill>
            <a:srgbClr val="EAF6FD"/>
          </a:solidFill>
          <a:ln w="6350">
            <a:solidFill>
              <a:srgbClr val="CDE6F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937861" y="3996432"/>
            <a:ext cx="5486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講師数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339810" y="4235152"/>
            <a:ext cx="1744742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400人以上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3506788" y="3996432"/>
            <a:ext cx="0" cy="604441"/>
          </a:xfrm>
          <a:prstGeom prst="line">
            <a:avLst/>
          </a:prstGeom>
          <a:noFill/>
          <a:ln w="6350">
            <a:solidFill>
              <a:srgbClr val="CDE6F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27074" y="3996432"/>
            <a:ext cx="5486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生徒数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671143" y="4235152"/>
            <a:ext cx="2260402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1万3千人以上</a:t>
            </a:r>
            <a:endParaRPr lang="en-US" sz="2400" dirty="0"/>
          </a:p>
        </p:txBody>
      </p:sp>
      <p:sp>
        <p:nvSpPr>
          <p:cNvPr id="26" name="Shape 24"/>
          <p:cNvSpPr/>
          <p:nvPr/>
        </p:nvSpPr>
        <p:spPr>
          <a:xfrm>
            <a:off x="6096000" y="3996432"/>
            <a:ext cx="0" cy="604441"/>
          </a:xfrm>
          <a:prstGeom prst="line">
            <a:avLst/>
          </a:prstGeom>
          <a:noFill/>
          <a:ln w="6350">
            <a:solidFill>
              <a:srgbClr val="CDE6F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024846" y="3996432"/>
            <a:ext cx="7315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平均評価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853634" y="4235152"/>
            <a:ext cx="1073944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4.9 </a:t>
            </a:r>
            <a:r>
              <a:rPr lang="en-US" sz="2400" b="1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/ 5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8685213" y="3996432"/>
            <a:ext cx="0" cy="604441"/>
          </a:xfrm>
          <a:prstGeom prst="line">
            <a:avLst/>
          </a:prstGeom>
          <a:noFill/>
          <a:ln w="6350">
            <a:solidFill>
              <a:srgbClr val="CDE6F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620379" y="3996432"/>
            <a:ext cx="7187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メディア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9030295" y="4235152"/>
            <a:ext cx="1899047" cy="391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NHKで紹介</a:t>
            </a:r>
            <a:endParaRPr lang="en-US" sz="2400" dirty="0"/>
          </a:p>
        </p:txBody>
      </p:sp>
      <p:sp>
        <p:nvSpPr>
          <p:cNvPr id="32" name="Text 30"/>
          <p:cNvSpPr/>
          <p:nvPr/>
        </p:nvSpPr>
        <p:spPr>
          <a:xfrm>
            <a:off x="812800" y="5039023"/>
            <a:ext cx="10883392" cy="665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4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受講者お一人おひとりのレベルに合った、仕事で必要な日本語を練習します。</a:t>
            </a:r>
            <a:endParaRPr lang="en-US" sz="1400" dirty="0"/>
          </a:p>
          <a:p>
            <a:pPr algn="l" indent="0" marL="0">
              <a:lnSpc>
                <a:spcPts val="2520"/>
              </a:lnSpc>
              <a:buNone/>
            </a:pPr>
            <a:r>
              <a:rPr lang="en-US" sz="14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受講者は各自のIDでログインし、都合のよい時間にレッスンを予約できます。請求書払い・銀行振込に対応しています。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812800" y="6223000"/>
            <a:ext cx="331874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JapaTalk　法人向け日本語研修のご案内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11159232" y="6223000"/>
            <a:ext cx="21996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よくいただくご相談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40"/>
              </a:lnSpc>
              <a:buNone/>
            </a:pPr>
            <a:r>
              <a:rPr lang="en-US" sz="2800" b="1" i="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研修のご担当者様からのご相談と、JapaTalkでできること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12800" y="1920180"/>
            <a:ext cx="10566400" cy="2837656"/>
          </a:xfrm>
          <a:prstGeom prst="roundRect">
            <a:avLst>
              <a:gd name="adj" fmla="val 3580"/>
            </a:avLst>
          </a:prstGeom>
          <a:solidFill>
            <a:srgbClr val="FBFDFE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1920180"/>
            <a:ext cx="10566400" cy="2837656"/>
          </a:xfrm>
          <a:custGeom>
            <a:avLst/>
            <a:gdLst/>
            <a:ahLst/>
            <a:cxnLst/>
            <a:rect l="l" t="t" r="r" b="b"/>
            <a:pathLst>
              <a:path w="10566400" h="2837656">
                <a:moveTo>
                  <a:pt x="10464800" y="0"/>
                </a:moveTo>
                <a:lnTo>
                  <a:pt x="10464800" y="0"/>
                </a:lnTo>
                <a:arcTo hR="101600" wR="101600" stAng="16200000" swAng="5400000"/>
                <a:lnTo>
                  <a:pt x="10566400" y="2736056"/>
                </a:lnTo>
                <a:arcTo hR="101600" wR="101600" stAng="0" swAng="5400000"/>
                <a:lnTo>
                  <a:pt x="101600" y="2837656"/>
                </a:lnTo>
                <a:arcTo hR="101600" wR="101600" stAng="5400000" swAng="5400000"/>
                <a:lnTo>
                  <a:pt x="0" y="2736056"/>
                </a:lnTo>
                <a:arcTo hR="95250" wR="101600" stAng="10800000" swAng="-5400000"/>
                <a:lnTo>
                  <a:pt x="10464800" y="2831306"/>
                </a:lnTo>
                <a:arcTo hR="95250" wR="95250" stAng="5400000" swAng="-5400000"/>
                <a:lnTo>
                  <a:pt x="10560050" y="101600"/>
                </a:lnTo>
                <a:arcTo hR="101600" wR="95250" stAng="0" swAng="-5400000"/>
                <a:close/>
              </a:path>
            </a:pathLst>
          </a:custGeom>
          <a:solidFill>
            <a:srgbClr val="DCE7EF"/>
          </a:solidFill>
          <a:ln/>
        </p:spPr>
      </p:sp>
      <p:sp>
        <p:nvSpPr>
          <p:cNvPr id="6" name="Shape 4"/>
          <p:cNvSpPr/>
          <p:nvPr/>
        </p:nvSpPr>
        <p:spPr>
          <a:xfrm>
            <a:off x="812800" y="1920180"/>
            <a:ext cx="10566400" cy="2837656"/>
          </a:xfrm>
          <a:custGeom>
            <a:avLst/>
            <a:gdLst/>
            <a:ahLst/>
            <a:cxnLst/>
            <a:rect l="l" t="t" r="r" b="b"/>
            <a:pathLst>
              <a:path w="10566400" h="2837656">
                <a:moveTo>
                  <a:pt x="101600" y="2837656"/>
                </a:moveTo>
                <a:lnTo>
                  <a:pt x="101600" y="2837656"/>
                </a:lnTo>
                <a:arcTo hR="101600" wR="101600" stAng="5400000" swAng="5400000"/>
                <a:lnTo>
                  <a:pt x="0" y="101600"/>
                </a:lnTo>
                <a:arcTo hR="101600" wR="101600" stAng="10800000" swAng="5400000"/>
                <a:lnTo>
                  <a:pt x="10464800" y="0"/>
                </a:lnTo>
                <a:arcTo hR="101600" wR="101600" stAng="16200000" swAng="5400000"/>
                <a:lnTo>
                  <a:pt x="10566400" y="101600"/>
                </a:lnTo>
                <a:arcTo hR="88900" wR="101600" stAng="0" swAng="-5400000"/>
                <a:lnTo>
                  <a:pt x="101600" y="12700"/>
                </a:lnTo>
                <a:arcTo hR="88900" wR="88900" stAng="16200000" swAng="-5400000"/>
                <a:lnTo>
                  <a:pt x="12700" y="2736056"/>
                </a:lnTo>
                <a:arcTo hR="101600" wR="88900" stAng="10800000" swAng="-5400000"/>
                <a:close/>
              </a:path>
            </a:pathLst>
          </a:custGeom>
          <a:solidFill>
            <a:srgbClr val="141413">
              <a:alpha val="22000"/>
            </a:srgbClr>
          </a:solidFill>
          <a:ln/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52500" y="2059880"/>
          <a:ext cx="10293350" cy="2564606"/>
        </p:xfrm>
        <a:graphic>
          <a:graphicData uri="http://schemas.openxmlformats.org/drawingml/2006/table">
            <a:tbl>
              <a:tblPr/>
              <a:tblGrid>
                <a:gridCol w="4529074"/>
                <a:gridCol w="5764276"/>
              </a:tblGrid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7AB0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ご相談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7AB0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JapaTalkでできること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D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社員ごとに日本語のレベルが違う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マンツーマンなので、一人ひとりのレベルに合わせて練習できます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勤務時間がばらばらで、集合研修が難しい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オンラインで、各自が都合のよい時間に予約して受講できます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業務で使う日本語を練習させたい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業務の場面に合わせた練習ができます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802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研修の状況や効果が見えにくい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受講状況を一覧で確認できます。日本語会話検定・JLPT模試（別料金）でレベルも把握できます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日本語学習が定着しない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担任プランでは担任講師が一人ずつ付き、学習をサポートします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812800" y="6223000"/>
            <a:ext cx="331874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JapaTalk　法人向け日本語研修のご案内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1159232" y="6223000"/>
            <a:ext cx="21996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特長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40"/>
              </a:lnSpc>
              <a:buNone/>
            </a:pPr>
            <a:r>
              <a:rPr lang="en-US" sz="2800" b="1" i="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JapaTalkの日本語研修の6つの特長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15975" y="1872555"/>
            <a:ext cx="3414117" cy="1631851"/>
          </a:xfrm>
          <a:prstGeom prst="roundRect">
            <a:avLst>
              <a:gd name="adj" fmla="val 7588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pic>
        <p:nvPicPr>
          <p:cNvPr id="5" name="Image 0" descr="Cha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22350" y="2078930"/>
            <a:ext cx="279400" cy="279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22350" y="2434530"/>
            <a:ext cx="309140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必要な会話に絞る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022350" y="2795191"/>
            <a:ext cx="3091408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受講者ごとに必要な日本語を把握し、業務で使う場面を重点的に練習します。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388842" y="1872555"/>
            <a:ext cx="3414216" cy="1631851"/>
          </a:xfrm>
          <a:prstGeom prst="roundRect">
            <a:avLst>
              <a:gd name="adj" fmla="val 7588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pic>
        <p:nvPicPr>
          <p:cNvPr id="9" name="Image 1" descr="Users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95217" y="2078930"/>
            <a:ext cx="279400" cy="2794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595217" y="2434530"/>
            <a:ext cx="309151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マンツーマン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4595217" y="2795191"/>
            <a:ext cx="3091510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つまずきを丁寧に拾えます。話す機会・直してもらう機会が多くなります。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7961809" y="1872555"/>
            <a:ext cx="3414216" cy="1631851"/>
          </a:xfrm>
          <a:prstGeom prst="roundRect">
            <a:avLst>
              <a:gd name="adj" fmla="val 7588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pic>
        <p:nvPicPr>
          <p:cNvPr id="13" name="Image 2" descr="Verified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168184" y="2078930"/>
            <a:ext cx="279400" cy="2794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168184" y="2434530"/>
            <a:ext cx="309151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厳密な審査を通過した講師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8168184" y="2795191"/>
            <a:ext cx="3091510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全員が書類審査と面接試験に合格。企業で働いた経験のある講師も多くいます。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815975" y="3663156"/>
            <a:ext cx="3414117" cy="1883271"/>
          </a:xfrm>
          <a:prstGeom prst="roundRect">
            <a:avLst>
              <a:gd name="adj" fmla="val 6575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pic>
        <p:nvPicPr>
          <p:cNvPr id="17" name="Image 3" descr="Globe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1022350" y="3869531"/>
            <a:ext cx="279400" cy="2794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22350" y="4225131"/>
            <a:ext cx="3091408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費用と移動の負担が少ない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1022350" y="4585791"/>
            <a:ext cx="3091408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会場費・交通費は不要。就労時間外に自宅から受講することもできます。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4388842" y="3663156"/>
            <a:ext cx="3414216" cy="1883271"/>
          </a:xfrm>
          <a:prstGeom prst="roundRect">
            <a:avLst>
              <a:gd name="adj" fmla="val 6575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pic>
        <p:nvPicPr>
          <p:cNvPr id="21" name="Image 4" descr="Book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4595217" y="3869531"/>
            <a:ext cx="279400" cy="27940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595217" y="4225131"/>
            <a:ext cx="309151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目的に合わせたレッスン</a:t>
            </a:r>
            <a:endParaRPr lang="en-US" sz="1600" dirty="0"/>
          </a:p>
        </p:txBody>
      </p:sp>
      <p:sp>
        <p:nvSpPr>
          <p:cNvPr id="23" name="Text 16"/>
          <p:cNvSpPr/>
          <p:nvPr/>
        </p:nvSpPr>
        <p:spPr>
          <a:xfrm>
            <a:off x="4595217" y="4585791"/>
            <a:ext cx="3091510" cy="779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ビジネス会話、JLPT対策、テキスト、ライティングなど。700以上のスペシャルレッスンも。</a:t>
            </a:r>
            <a:endParaRPr lang="en-US" sz="1200" dirty="0"/>
          </a:p>
        </p:txBody>
      </p:sp>
      <p:sp>
        <p:nvSpPr>
          <p:cNvPr id="24" name="Shape 17"/>
          <p:cNvSpPr/>
          <p:nvPr/>
        </p:nvSpPr>
        <p:spPr>
          <a:xfrm>
            <a:off x="7961809" y="3663156"/>
            <a:ext cx="3414216" cy="1883271"/>
          </a:xfrm>
          <a:prstGeom prst="roundRect">
            <a:avLst>
              <a:gd name="adj" fmla="val 6575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pic>
        <p:nvPicPr>
          <p:cNvPr id="25" name="Image 5" descr="GraduationCap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8168184" y="3869531"/>
            <a:ext cx="279400" cy="27940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168184" y="4225131"/>
            <a:ext cx="309151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担任プランで継続をサポート</a:t>
            </a:r>
            <a:endParaRPr lang="en-US" sz="1600" dirty="0"/>
          </a:p>
        </p:txBody>
      </p:sp>
      <p:sp>
        <p:nvSpPr>
          <p:cNvPr id="27" name="Text 19"/>
          <p:cNvSpPr/>
          <p:nvPr/>
        </p:nvSpPr>
        <p:spPr>
          <a:xfrm>
            <a:off x="8168184" y="4585791"/>
            <a:ext cx="3091510" cy="779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担任講師が一人ずつ付き、決まった曜日・時間の定期レッスンで学習の習慣化を支えます。</a:t>
            </a:r>
            <a:endParaRPr lang="en-US" sz="1200" dirty="0"/>
          </a:p>
        </p:txBody>
      </p:sp>
      <p:sp>
        <p:nvSpPr>
          <p:cNvPr id="28" name="Text 20"/>
          <p:cNvSpPr/>
          <p:nvPr/>
        </p:nvSpPr>
        <p:spPr>
          <a:xfrm>
            <a:off x="812800" y="6223000"/>
            <a:ext cx="331874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JapaTalk　法人向け日本語研修のご案内</a:t>
            </a:r>
            <a:endParaRPr lang="en-US" sz="1200" dirty="0"/>
          </a:p>
        </p:txBody>
      </p:sp>
      <p:sp>
        <p:nvSpPr>
          <p:cNvPr id="29" name="Text 21"/>
          <p:cNvSpPr/>
          <p:nvPr/>
        </p:nvSpPr>
        <p:spPr>
          <a:xfrm>
            <a:off x="11159232" y="6223000"/>
            <a:ext cx="21996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A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学習システム「レベルアップリスト」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40"/>
              </a:lnSpc>
              <a:buNone/>
            </a:pPr>
            <a:r>
              <a:rPr lang="en-US" sz="2800" b="1" i="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ビジネスで頻出する文型を、例文で身につける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15975" y="1643955"/>
            <a:ext cx="2947888" cy="313630"/>
          </a:xfrm>
          <a:custGeom>
            <a:avLst/>
            <a:gdLst/>
            <a:ahLst/>
            <a:cxnLst/>
            <a:rect l="l" t="t" r="r" b="b"/>
            <a:pathLst>
              <a:path w="2947888" h="313630">
                <a:moveTo>
                  <a:pt x="156815" y="0"/>
                </a:moveTo>
                <a:lnTo>
                  <a:pt x="2791073" y="0"/>
                </a:lnTo>
                <a:arcTo hR="156815" wR="156815" stAng="16200000" swAng="5400000"/>
                <a:lnTo>
                  <a:pt x="2947888" y="156815"/>
                </a:lnTo>
                <a:arcTo hR="156815" wR="156815" stAng="0" swAng="5400000"/>
                <a:lnTo>
                  <a:pt x="156815" y="313630"/>
                </a:lnTo>
                <a:arcTo hR="156815" wR="156815" stAng="5400000" swAng="5400000"/>
                <a:lnTo>
                  <a:pt x="0" y="156815"/>
                </a:lnTo>
                <a:arcTo hR="156815" wR="156815" stAng="10800000" swAng="5400000"/>
                <a:close/>
              </a:path>
            </a:pathLst>
          </a:custGeom>
          <a:solidFill>
            <a:srgbClr val="FFF6EC"/>
          </a:solidFill>
          <a:ln w="6350">
            <a:solidFill>
              <a:srgbClr val="FFD9A8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B5650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追加料金なしでご利用いただけます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812800" y="2240161"/>
            <a:ext cx="4798377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75"/>
              </a:lnSpc>
              <a:buNone/>
            </a:pPr>
            <a:r>
              <a:rPr lang="en-US" sz="1300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レッスンとあわせて使える学習システムです。文型は『日本語文型辞典』（くろしお出版）を参考に選定。意味と使い方の裏づけがある文型を土台に、職場で自然に使える例文を用意しています。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12800" y="3548261"/>
            <a:ext cx="280491" cy="238720"/>
          </a:xfrm>
          <a:custGeom>
            <a:avLst/>
            <a:gdLst/>
            <a:ahLst/>
            <a:cxnLst/>
            <a:rect l="l" t="t" r="r" b="b"/>
            <a:pathLst>
              <a:path w="280491" h="238720">
                <a:moveTo>
                  <a:pt x="119360" y="0"/>
                </a:moveTo>
                <a:lnTo>
                  <a:pt x="161131" y="0"/>
                </a:lnTo>
                <a:arcTo hR="119360" wR="119360" stAng="16200000" swAng="5400000"/>
                <a:lnTo>
                  <a:pt x="280491" y="119360"/>
                </a:lnTo>
                <a:arcTo hR="119360" wR="119360" stAng="0" swAng="5400000"/>
                <a:lnTo>
                  <a:pt x="119360" y="238720"/>
                </a:lnTo>
                <a:arcTo hR="119360" wR="119360" stAng="5400000" swAng="5400000"/>
                <a:lnTo>
                  <a:pt x="0" y="119360"/>
                </a:lnTo>
                <a:arcTo hR="119360" wR="119360" stAng="10800000" swAng="5400000"/>
                <a:close/>
              </a:path>
            </a:pathLst>
          </a:custGeom>
          <a:solidFill>
            <a:srgbClr val="1A7AB0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BFDF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207591" y="3548261"/>
            <a:ext cx="4391741" cy="271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38"/>
              </a:lnSpc>
              <a:buNone/>
            </a:pPr>
            <a:r>
              <a:rPr lang="en-US" sz="125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重要な文型を網羅した4つのレベル別リストから選ぶ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12800" y="3883223"/>
            <a:ext cx="280491" cy="238720"/>
          </a:xfrm>
          <a:custGeom>
            <a:avLst/>
            <a:gdLst/>
            <a:ahLst/>
            <a:cxnLst/>
            <a:rect l="l" t="t" r="r" b="b"/>
            <a:pathLst>
              <a:path w="280491" h="238720">
                <a:moveTo>
                  <a:pt x="119360" y="0"/>
                </a:moveTo>
                <a:lnTo>
                  <a:pt x="161131" y="0"/>
                </a:lnTo>
                <a:arcTo hR="119360" wR="119360" stAng="16200000" swAng="5400000"/>
                <a:lnTo>
                  <a:pt x="280491" y="119360"/>
                </a:lnTo>
                <a:arcTo hR="119360" wR="119360" stAng="0" swAng="5400000"/>
                <a:lnTo>
                  <a:pt x="119360" y="238720"/>
                </a:lnTo>
                <a:arcTo hR="119360" wR="119360" stAng="5400000" swAng="5400000"/>
                <a:lnTo>
                  <a:pt x="0" y="119360"/>
                </a:lnTo>
                <a:arcTo hR="119360" wR="119360" stAng="10800000" swAng="5400000"/>
                <a:close/>
              </a:path>
            </a:pathLst>
          </a:custGeom>
          <a:solidFill>
            <a:srgbClr val="1A7AB0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BFDF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207591" y="3883223"/>
            <a:ext cx="4391741" cy="517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38"/>
              </a:lnSpc>
              <a:buNone/>
            </a:pPr>
            <a:r>
              <a:rPr lang="en-US" sz="125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例文ごとに「Roleplay」「Mix &amp; Match」「Like a Pro」の段階で自己評価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812800" y="4464248"/>
            <a:ext cx="280491" cy="238720"/>
          </a:xfrm>
          <a:custGeom>
            <a:avLst/>
            <a:gdLst/>
            <a:ahLst/>
            <a:cxnLst/>
            <a:rect l="l" t="t" r="r" b="b"/>
            <a:pathLst>
              <a:path w="280491" h="238720">
                <a:moveTo>
                  <a:pt x="119360" y="0"/>
                </a:moveTo>
                <a:lnTo>
                  <a:pt x="161131" y="0"/>
                </a:lnTo>
                <a:arcTo hR="119360" wR="119360" stAng="16200000" swAng="5400000"/>
                <a:lnTo>
                  <a:pt x="280491" y="119360"/>
                </a:lnTo>
                <a:arcTo hR="119360" wR="119360" stAng="0" swAng="5400000"/>
                <a:lnTo>
                  <a:pt x="119360" y="238720"/>
                </a:lnTo>
                <a:arcTo hR="119360" wR="119360" stAng="5400000" swAng="5400000"/>
                <a:lnTo>
                  <a:pt x="0" y="119360"/>
                </a:lnTo>
                <a:arcTo hR="119360" wR="119360" stAng="10800000" swAng="5400000"/>
                <a:close/>
              </a:path>
            </a:pathLst>
          </a:custGeom>
          <a:solidFill>
            <a:srgbClr val="1A7AB0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BFDF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207591" y="4464248"/>
            <a:ext cx="4391741" cy="271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38"/>
              </a:lnSpc>
              <a:buNone/>
            </a:pPr>
            <a:r>
              <a:rPr lang="en-US" sz="125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講師も評価し、定着していない文型をレッスンで練習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12800" y="4799211"/>
            <a:ext cx="342900" cy="238720"/>
          </a:xfrm>
          <a:custGeom>
            <a:avLst/>
            <a:gdLst/>
            <a:ahLst/>
            <a:cxnLst/>
            <a:rect l="l" t="t" r="r" b="b"/>
            <a:pathLst>
              <a:path w="342900" h="238720">
                <a:moveTo>
                  <a:pt x="119360" y="0"/>
                </a:moveTo>
                <a:lnTo>
                  <a:pt x="223540" y="0"/>
                </a:lnTo>
                <a:arcTo hR="119360" wR="119360" stAng="16200000" swAng="5400000"/>
                <a:lnTo>
                  <a:pt x="342900" y="119360"/>
                </a:lnTo>
                <a:arcTo hR="119360" wR="119360" stAng="0" swAng="5400000"/>
                <a:lnTo>
                  <a:pt x="119360" y="238720"/>
                </a:lnTo>
                <a:arcTo hR="119360" wR="119360" stAng="5400000" swAng="5400000"/>
                <a:lnTo>
                  <a:pt x="0" y="119360"/>
                </a:lnTo>
                <a:arcTo hR="119360" wR="119360" stAng="10800000" swAng="5400000"/>
                <a:close/>
              </a:path>
            </a:pathLst>
          </a:custGeom>
          <a:solidFill>
            <a:srgbClr val="B5650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BFDF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＋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70000" y="4799211"/>
            <a:ext cx="4327461" cy="271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38"/>
              </a:lnSpc>
              <a:buNone/>
            </a:pPr>
            <a:r>
              <a:rPr lang="en-US" sz="125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業務で使う独自の例文をImportして、同じように管理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779393" y="2243336"/>
            <a:ext cx="5596632" cy="3419673"/>
          </a:xfrm>
          <a:prstGeom prst="roundRect">
            <a:avLst>
              <a:gd name="adj" fmla="val 3621"/>
            </a:avLst>
          </a:prstGeom>
          <a:solidFill>
            <a:srgbClr val="FBFDFE"/>
          </a:solidFill>
          <a:ln w="6350">
            <a:solidFill>
              <a:srgbClr val="C9E2F2"/>
            </a:solidFill>
            <a:prstDash val="solid"/>
          </a:ln>
          <a:effectLst>
            <a:outerShdw sx="100000" sy="100000" kx="0" ky="0" algn="bl" rotWithShape="0" blurRad="304800" dist="127000" dir="5400000">
              <a:srgbClr val="2B749E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5960368" y="2373511"/>
            <a:ext cx="20574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レベルアップリスト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9434909" y="2374801"/>
            <a:ext cx="1760141" cy="264120"/>
          </a:xfrm>
          <a:custGeom>
            <a:avLst/>
            <a:gdLst/>
            <a:ahLst/>
            <a:cxnLst/>
            <a:rect l="l" t="t" r="r" b="b"/>
            <a:pathLst>
              <a:path w="1760141" h="264120">
                <a:moveTo>
                  <a:pt x="132060" y="0"/>
                </a:moveTo>
                <a:lnTo>
                  <a:pt x="1628080" y="0"/>
                </a:lnTo>
                <a:arcTo hR="132060" wR="132060" stAng="16200000" swAng="5400000"/>
                <a:lnTo>
                  <a:pt x="1760141" y="132060"/>
                </a:lnTo>
                <a:arcTo hR="132060" wR="132060" stAng="0" swAng="5400000"/>
                <a:lnTo>
                  <a:pt x="132060" y="264120"/>
                </a:lnTo>
                <a:arcTo hR="132060" wR="132060" stAng="5400000" swAng="5400000"/>
                <a:lnTo>
                  <a:pt x="0" y="132060"/>
                </a:lnTo>
                <a:arcTo hR="132060" wR="132060" stAng="10800000" swAng="5400000"/>
                <a:close/>
              </a:path>
            </a:pathLst>
          </a:custGeom>
          <a:solidFill>
            <a:srgbClr val="1E9FE5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BFDF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ビジネス_L2_応用_01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82568" y="2741811"/>
            <a:ext cx="5590282" cy="327620"/>
          </a:xfrm>
          <a:prstGeom prst="rect">
            <a:avLst/>
          </a:prstGeom>
          <a:solidFill>
            <a:srgbClr val="F1F5F9"/>
          </a:solidFill>
          <a:ln/>
        </p:spPr>
      </p:sp>
      <p:sp>
        <p:nvSpPr>
          <p:cNvPr id="18" name="Shape 16"/>
          <p:cNvSpPr/>
          <p:nvPr/>
        </p:nvSpPr>
        <p:spPr>
          <a:xfrm>
            <a:off x="5782568" y="2744986"/>
            <a:ext cx="5590282" cy="0"/>
          </a:xfrm>
          <a:prstGeom prst="line">
            <a:avLst/>
          </a:prstGeom>
          <a:noFill/>
          <a:ln w="6350">
            <a:solidFill>
              <a:srgbClr val="DCE7E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782568" y="3066256"/>
            <a:ext cx="5590282" cy="0"/>
          </a:xfrm>
          <a:prstGeom prst="line">
            <a:avLst/>
          </a:prstGeom>
          <a:noFill/>
          <a:ln w="6350">
            <a:solidFill>
              <a:srgbClr val="DCE7E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960368" y="2798961"/>
            <a:ext cx="322027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例文 ／ 文法 &amp; 解説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188450" y="2798961"/>
            <a:ext cx="1130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自己評価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369550" y="2798961"/>
            <a:ext cx="876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先生の評価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782568" y="4014788"/>
            <a:ext cx="5590282" cy="0"/>
          </a:xfrm>
          <a:prstGeom prst="line">
            <a:avLst/>
          </a:prstGeom>
          <a:noFill/>
          <a:ln w="6350">
            <a:solidFill>
              <a:srgbClr val="E8EDF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960368" y="3171031"/>
            <a:ext cx="322027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正直に言うと、その件はまだ手をつけていないんです。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5960368" y="3671292"/>
            <a:ext cx="2975769" cy="238720"/>
          </a:xfrm>
          <a:prstGeom prst="roundRect">
            <a:avLst>
              <a:gd name="adj" fmla="val 21280"/>
            </a:avLst>
          </a:prstGeom>
          <a:solidFill>
            <a:srgbClr val="DCEBFE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D4FD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[正直に言う + と、〜]〈to be honest, ~〉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188450" y="3320852"/>
            <a:ext cx="1130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1E9FE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●●</a:t>
            </a:r>
            <a:r>
              <a:rPr lang="en-US" sz="1200" spc="200" kern="0" dirty="0">
                <a:solidFill>
                  <a:srgbClr val="C9D2D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●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9188450" y="3546872"/>
            <a:ext cx="1130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Mix &amp; Match</a:t>
            </a:r>
            <a:endParaRPr lang="en-US" sz="1200" dirty="0"/>
          </a:p>
        </p:txBody>
      </p:sp>
      <p:pic>
        <p:nvPicPr>
          <p:cNvPr id="28" name="Image 0" descr="CheckCircle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369550" y="3445272"/>
            <a:ext cx="190500" cy="190500"/>
          </a:xfrm>
          <a:prstGeom prst="rect">
            <a:avLst/>
          </a:prstGeom>
        </p:spPr>
      </p:pic>
      <p:pic>
        <p:nvPicPr>
          <p:cNvPr id="29" name="Image 1" descr="CheckCircle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10598150" y="3445272"/>
            <a:ext cx="190500" cy="190500"/>
          </a:xfrm>
          <a:prstGeom prst="rect">
            <a:avLst/>
          </a:prstGeom>
        </p:spPr>
      </p:pic>
      <p:pic>
        <p:nvPicPr>
          <p:cNvPr id="30" name="Image 2" descr="CheckCircle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10826750" y="3445272"/>
            <a:ext cx="190500" cy="190500"/>
          </a:xfrm>
          <a:prstGeom prst="rect">
            <a:avLst/>
          </a:prstGeom>
        </p:spPr>
      </p:pic>
      <p:sp>
        <p:nvSpPr>
          <p:cNvPr id="31" name="Shape 26"/>
          <p:cNvSpPr/>
          <p:nvPr/>
        </p:nvSpPr>
        <p:spPr>
          <a:xfrm>
            <a:off x="5782568" y="4945559"/>
            <a:ext cx="5590282" cy="0"/>
          </a:xfrm>
          <a:prstGeom prst="line">
            <a:avLst/>
          </a:prstGeom>
          <a:noFill/>
          <a:ln w="6350">
            <a:solidFill>
              <a:srgbClr val="E8EDF2"/>
            </a:solidFill>
            <a:prstDash val="solid"/>
          </a:ln>
        </p:spPr>
      </p:sp>
      <p:sp>
        <p:nvSpPr>
          <p:cNvPr id="32" name="Text 27"/>
          <p:cNvSpPr/>
          <p:nvPr/>
        </p:nvSpPr>
        <p:spPr>
          <a:xfrm>
            <a:off x="5960368" y="4119562"/>
            <a:ext cx="3220276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忘れ物をしないようにしてください。</a:t>
            </a:r>
            <a:endParaRPr lang="en-US" sz="1300" dirty="0"/>
          </a:p>
        </p:txBody>
      </p:sp>
      <p:sp>
        <p:nvSpPr>
          <p:cNvPr id="33" name="Text 28"/>
          <p:cNvSpPr/>
          <p:nvPr/>
        </p:nvSpPr>
        <p:spPr>
          <a:xfrm>
            <a:off x="5960368" y="4388743"/>
            <a:ext cx="3126482" cy="452041"/>
          </a:xfrm>
          <a:custGeom>
            <a:avLst/>
            <a:gdLst/>
            <a:ahLst/>
            <a:cxnLst/>
            <a:rect l="l" t="t" r="r" b="b"/>
            <a:pathLst>
              <a:path w="3126482" h="452041">
                <a:moveTo>
                  <a:pt x="50800" y="0"/>
                </a:moveTo>
                <a:lnTo>
                  <a:pt x="3075682" y="0"/>
                </a:lnTo>
                <a:arcTo hR="50800" wR="50800" stAng="16200000" swAng="5400000"/>
                <a:lnTo>
                  <a:pt x="3126482" y="401241"/>
                </a:lnTo>
                <a:arcTo hR="50800" wR="50800" stAng="0" swAng="5400000"/>
                <a:lnTo>
                  <a:pt x="50800" y="452041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close/>
              </a:path>
            </a:pathLst>
          </a:custGeom>
          <a:solidFill>
            <a:srgbClr val="DCEBFE"/>
          </a:solidFill>
          <a:ln/>
        </p:spPr>
        <p:txBody>
          <a:bodyPr wrap="square" lIns="63500" tIns="1270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D4FD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[Verb + ように (してください)]〈please make sure to ~〉</a:t>
            </a:r>
            <a:endParaRPr lang="en-US" sz="1200" dirty="0"/>
          </a:p>
        </p:txBody>
      </p:sp>
      <p:sp>
        <p:nvSpPr>
          <p:cNvPr id="34" name="Text 29"/>
          <p:cNvSpPr/>
          <p:nvPr/>
        </p:nvSpPr>
        <p:spPr>
          <a:xfrm>
            <a:off x="9188450" y="4260453"/>
            <a:ext cx="1130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1E9FE5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●●●</a:t>
            </a:r>
            <a:endParaRPr lang="en-US" sz="1200" dirty="0"/>
          </a:p>
        </p:txBody>
      </p:sp>
      <p:sp>
        <p:nvSpPr>
          <p:cNvPr id="35" name="Text 30"/>
          <p:cNvSpPr/>
          <p:nvPr/>
        </p:nvSpPr>
        <p:spPr>
          <a:xfrm>
            <a:off x="9188450" y="4486473"/>
            <a:ext cx="1130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Like a Pro</a:t>
            </a:r>
            <a:endParaRPr lang="en-US" sz="1200" dirty="0"/>
          </a:p>
        </p:txBody>
      </p:sp>
      <p:pic>
        <p:nvPicPr>
          <p:cNvPr id="36" name="Image 3" descr="CheckCircle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10369550" y="4384873"/>
            <a:ext cx="190500" cy="190500"/>
          </a:xfrm>
          <a:prstGeom prst="rect">
            <a:avLst/>
          </a:prstGeom>
        </p:spPr>
      </p:pic>
      <p:pic>
        <p:nvPicPr>
          <p:cNvPr id="37" name="Image 4" descr="CheckCircle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10598150" y="4384873"/>
            <a:ext cx="190500" cy="190500"/>
          </a:xfrm>
          <a:prstGeom prst="rect">
            <a:avLst/>
          </a:prstGeom>
        </p:spPr>
      </p:pic>
      <p:pic>
        <p:nvPicPr>
          <p:cNvPr id="38" name="Image 5" descr="CheckCircle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10826750" y="4384873"/>
            <a:ext cx="190500" cy="190500"/>
          </a:xfrm>
          <a:prstGeom prst="rect">
            <a:avLst/>
          </a:prstGeom>
        </p:spPr>
      </p:pic>
      <p:sp>
        <p:nvSpPr>
          <p:cNvPr id="39" name="Text 31"/>
          <p:cNvSpPr/>
          <p:nvPr/>
        </p:nvSpPr>
        <p:spPr>
          <a:xfrm>
            <a:off x="5960368" y="5050334"/>
            <a:ext cx="3220276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値段が下がれば、注文は増えます。</a:t>
            </a:r>
            <a:endParaRPr lang="en-US" sz="1300" dirty="0"/>
          </a:p>
        </p:txBody>
      </p:sp>
      <p:sp>
        <p:nvSpPr>
          <p:cNvPr id="40" name="Text 32"/>
          <p:cNvSpPr/>
          <p:nvPr/>
        </p:nvSpPr>
        <p:spPr>
          <a:xfrm>
            <a:off x="5960368" y="5319514"/>
            <a:ext cx="2347615" cy="238720"/>
          </a:xfrm>
          <a:prstGeom prst="roundRect">
            <a:avLst>
              <a:gd name="adj" fmla="val 21280"/>
            </a:avLst>
          </a:prstGeom>
          <a:solidFill>
            <a:srgbClr val="DCEBFE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D4FD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[Verb (-ば form) + 〜]〈if ~, ...〉</a:t>
            </a:r>
            <a:endParaRPr lang="en-US" sz="1200" dirty="0"/>
          </a:p>
        </p:txBody>
      </p:sp>
      <p:sp>
        <p:nvSpPr>
          <p:cNvPr id="41" name="Text 33"/>
          <p:cNvSpPr/>
          <p:nvPr/>
        </p:nvSpPr>
        <p:spPr>
          <a:xfrm>
            <a:off x="9188450" y="5084564"/>
            <a:ext cx="1130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C9D2DC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●●●</a:t>
            </a:r>
            <a:endParaRPr lang="en-US" sz="1200" dirty="0"/>
          </a:p>
        </p:txBody>
      </p:sp>
      <p:sp>
        <p:nvSpPr>
          <p:cNvPr id="42" name="Text 34"/>
          <p:cNvSpPr/>
          <p:nvPr/>
        </p:nvSpPr>
        <p:spPr>
          <a:xfrm>
            <a:off x="9188450" y="5310584"/>
            <a:ext cx="11303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Not started</a:t>
            </a:r>
            <a:endParaRPr lang="en-US" sz="1200" dirty="0"/>
          </a:p>
        </p:txBody>
      </p:sp>
      <p:pic>
        <p:nvPicPr>
          <p:cNvPr id="43" name="Image 6" descr="CheckCircle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10369550" y="5208984"/>
            <a:ext cx="190500" cy="190500"/>
          </a:xfrm>
          <a:prstGeom prst="rect">
            <a:avLst/>
          </a:prstGeom>
        </p:spPr>
      </p:pic>
      <p:pic>
        <p:nvPicPr>
          <p:cNvPr id="44" name="Image 7" descr="CheckCircle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10598150" y="5208984"/>
            <a:ext cx="190500" cy="190500"/>
          </a:xfrm>
          <a:prstGeom prst="rect">
            <a:avLst/>
          </a:prstGeom>
        </p:spPr>
      </p:pic>
      <p:pic>
        <p:nvPicPr>
          <p:cNvPr id="45" name="Image 8" descr="CheckCircle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10826750" y="5208984"/>
            <a:ext cx="190500" cy="190500"/>
          </a:xfrm>
          <a:prstGeom prst="rect">
            <a:avLst/>
          </a:prstGeom>
        </p:spPr>
      </p:pic>
      <p:sp>
        <p:nvSpPr>
          <p:cNvPr id="46" name="Text 35"/>
          <p:cNvSpPr/>
          <p:nvPr/>
        </p:nvSpPr>
        <p:spPr>
          <a:xfrm>
            <a:off x="812800" y="6223000"/>
            <a:ext cx="788158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JapaTalk　法人向け日本語研修のご案内　｜　右の画面は実際の画面をもとにしたサンプルです</a:t>
            </a:r>
            <a:endParaRPr lang="en-US" sz="1200" dirty="0"/>
          </a:p>
        </p:txBody>
      </p:sp>
      <p:sp>
        <p:nvSpPr>
          <p:cNvPr id="47" name="Text 36"/>
          <p:cNvSpPr/>
          <p:nvPr/>
        </p:nvSpPr>
        <p:spPr>
          <a:xfrm>
            <a:off x="11159232" y="6223000"/>
            <a:ext cx="21996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法人プラン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40"/>
              </a:lnSpc>
              <a:buNone/>
            </a:pPr>
            <a:r>
              <a:rPr lang="en-US" sz="2800" b="1" i="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学び方とサポート体制に合わせて選べる2つのプラン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15975" y="1872555"/>
            <a:ext cx="5175250" cy="2935883"/>
          </a:xfrm>
          <a:prstGeom prst="roundRect">
            <a:avLst>
              <a:gd name="adj" fmla="val 4218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3150" y="2104330"/>
            <a:ext cx="480072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自由に選んで学びたい方に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73150" y="2419251"/>
            <a:ext cx="4800727" cy="388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自由プラン　</a:t>
            </a:r>
            <a:r>
              <a:rPr lang="en-US" sz="2200" b="1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目安 700円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73150" y="2883991"/>
            <a:ext cx="4800727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1レッスン（25分）あたり。講師の単価により受講回数が変わる場合があります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073150" y="3415407"/>
            <a:ext cx="4660900" cy="0"/>
          </a:xfrm>
          <a:prstGeom prst="line">
            <a:avLst/>
          </a:prstGeom>
          <a:noFill/>
          <a:ln w="6350">
            <a:solidFill>
              <a:srgbClr val="CBD5E1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1094994" y="3520182"/>
            <a:ext cx="4772787" cy="1081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81356" indent="-181356">
              <a:lnSpc>
                <a:spcPts val="2080"/>
              </a:lnSpc>
              <a:buSzPct val="100000"/>
              <a:buChar char="•"/>
            </a:pPr>
            <a:r>
              <a:rPr lang="en-US" sz="1300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講師・レッスン・日時を受講者が自由に選べる</a:t>
            </a:r>
            <a:endParaRPr lang="en-US" sz="1300" dirty="0"/>
          </a:p>
          <a:p>
            <a:pPr algn="l" marL="181356" indent="-181356">
              <a:lnSpc>
                <a:spcPts val="2080"/>
              </a:lnSpc>
              <a:buSzPct val="100000"/>
              <a:buChar char="•"/>
            </a:pPr>
            <a:r>
              <a:rPr lang="en-US" sz="1300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費用を抑えて、自分のペースで学べる</a:t>
            </a:r>
            <a:endParaRPr lang="en-US" sz="1300" dirty="0"/>
          </a:p>
          <a:p>
            <a:pPr algn="l" marL="181356" indent="-181356">
              <a:lnSpc>
                <a:spcPts val="2080"/>
              </a:lnSpc>
              <a:buSzPct val="100000"/>
              <a:buChar char="•"/>
            </a:pPr>
            <a:r>
              <a:rPr lang="en-US" sz="1300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継続は本人の自主性に頼る面があり、会社からの後押しがないと継続率が少し下がる可能性があります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00775" y="1872555"/>
            <a:ext cx="5175250" cy="2935883"/>
          </a:xfrm>
          <a:prstGeom prst="roundRect">
            <a:avLst>
              <a:gd name="adj" fmla="val 4218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57950" y="2104330"/>
            <a:ext cx="480072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B5650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継続サポートを重視する方に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57950" y="2419251"/>
            <a:ext cx="4800727" cy="388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担任プラン　</a:t>
            </a:r>
            <a:r>
              <a:rPr lang="en-US" sz="2200" b="1" dirty="0">
                <a:solidFill>
                  <a:srgbClr val="B5650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900円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457950" y="2883991"/>
            <a:ext cx="480072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1レッスン（25分）あたり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57950" y="3202087"/>
            <a:ext cx="4660900" cy="0"/>
          </a:xfrm>
          <a:prstGeom prst="line">
            <a:avLst/>
          </a:prstGeom>
          <a:noFill/>
          <a:ln w="6350">
            <a:solidFill>
              <a:srgbClr val="CBD5E1"/>
            </a:solidFill>
            <a:prstDash val="dash"/>
          </a:ln>
        </p:spPr>
      </p:sp>
      <p:sp>
        <p:nvSpPr>
          <p:cNvPr id="15" name="Text 13"/>
          <p:cNvSpPr/>
          <p:nvPr/>
        </p:nvSpPr>
        <p:spPr>
          <a:xfrm>
            <a:off x="6479794" y="3306862"/>
            <a:ext cx="4772787" cy="1081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81356" indent="-181356">
              <a:lnSpc>
                <a:spcPts val="2080"/>
              </a:lnSpc>
              <a:buSzPct val="100000"/>
              <a:buChar char="•"/>
            </a:pPr>
            <a:r>
              <a:rPr lang="en-US" sz="1300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担任講師が進捗や受講状況をある程度管理</a:t>
            </a:r>
            <a:endParaRPr lang="en-US" sz="1300" dirty="0"/>
          </a:p>
          <a:p>
            <a:pPr algn="l" marL="181356" indent="-181356">
              <a:lnSpc>
                <a:spcPts val="2080"/>
              </a:lnSpc>
              <a:buSzPct val="100000"/>
              <a:buChar char="•"/>
            </a:pPr>
            <a:r>
              <a:rPr lang="en-US" sz="1300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曜日・時間を決めて、定期的に受講</a:t>
            </a:r>
            <a:endParaRPr lang="en-US" sz="1300" dirty="0"/>
          </a:p>
          <a:p>
            <a:pPr algn="l" marL="181356" indent="-181356">
              <a:lnSpc>
                <a:spcPts val="2080"/>
              </a:lnSpc>
              <a:buSzPct val="100000"/>
              <a:buChar char="•"/>
            </a:pPr>
            <a:r>
              <a:rPr lang="en-US" sz="1300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講師や時間を毎回自由には選べません（時間の調整は可能）。コンスタントに受講できない場合には向きません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12800" y="6223000"/>
            <a:ext cx="331874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JapaTalk　法人向け日本語研修のご案内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1159232" y="6223000"/>
            <a:ext cx="21996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料金の目安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40"/>
              </a:lnSpc>
              <a:buNone/>
            </a:pPr>
            <a:r>
              <a:rPr lang="en-US" sz="2800" b="1" i="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受講者お一人あたりの料金目安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12800" y="1869380"/>
            <a:ext cx="5875040" cy="1511300"/>
          </a:xfrm>
          <a:prstGeom prst="roundRect">
            <a:avLst>
              <a:gd name="adj" fmla="val 6723"/>
            </a:avLst>
          </a:prstGeom>
          <a:solidFill>
            <a:srgbClr val="FBFDFE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1869380"/>
            <a:ext cx="5875040" cy="1511300"/>
          </a:xfrm>
          <a:custGeom>
            <a:avLst/>
            <a:gdLst/>
            <a:ahLst/>
            <a:cxnLst/>
            <a:rect l="l" t="t" r="r" b="b"/>
            <a:pathLst>
              <a:path w="5875040" h="1511300">
                <a:moveTo>
                  <a:pt x="5773440" y="0"/>
                </a:moveTo>
                <a:lnTo>
                  <a:pt x="5773440" y="0"/>
                </a:lnTo>
                <a:arcTo hR="101600" wR="101600" stAng="16200000" swAng="5400000"/>
                <a:lnTo>
                  <a:pt x="5875040" y="1409700"/>
                </a:lnTo>
                <a:arcTo hR="101600" wR="101600" stAng="0" swAng="5400000"/>
                <a:lnTo>
                  <a:pt x="101600" y="1511300"/>
                </a:lnTo>
                <a:arcTo hR="101600" wR="101600" stAng="5400000" swAng="5400000"/>
                <a:lnTo>
                  <a:pt x="0" y="1409700"/>
                </a:lnTo>
                <a:arcTo hR="95250" wR="101600" stAng="10800000" swAng="-5400000"/>
                <a:lnTo>
                  <a:pt x="5773440" y="1504950"/>
                </a:lnTo>
                <a:arcTo hR="95250" wR="95250" stAng="5400000" swAng="-5400000"/>
                <a:lnTo>
                  <a:pt x="5868690" y="101600"/>
                </a:lnTo>
                <a:arcTo hR="101600" wR="95250" stAng="0" swAng="-5400000"/>
                <a:close/>
              </a:path>
            </a:pathLst>
          </a:custGeom>
          <a:solidFill>
            <a:srgbClr val="DCE7EF"/>
          </a:solidFill>
          <a:ln/>
        </p:spPr>
      </p:sp>
      <p:sp>
        <p:nvSpPr>
          <p:cNvPr id="6" name="Shape 4"/>
          <p:cNvSpPr/>
          <p:nvPr/>
        </p:nvSpPr>
        <p:spPr>
          <a:xfrm>
            <a:off x="812800" y="1869380"/>
            <a:ext cx="5875040" cy="1511300"/>
          </a:xfrm>
          <a:custGeom>
            <a:avLst/>
            <a:gdLst/>
            <a:ahLst/>
            <a:cxnLst/>
            <a:rect l="l" t="t" r="r" b="b"/>
            <a:pathLst>
              <a:path w="5875040" h="1511300">
                <a:moveTo>
                  <a:pt x="101600" y="1511300"/>
                </a:moveTo>
                <a:lnTo>
                  <a:pt x="101600" y="1511300"/>
                </a:lnTo>
                <a:arcTo hR="101600" wR="101600" stAng="5400000" swAng="5400000"/>
                <a:lnTo>
                  <a:pt x="0" y="101600"/>
                </a:lnTo>
                <a:arcTo hR="101600" wR="101600" stAng="10800000" swAng="5400000"/>
                <a:lnTo>
                  <a:pt x="5773440" y="0"/>
                </a:lnTo>
                <a:arcTo hR="101600" wR="101600" stAng="16200000" swAng="5400000"/>
                <a:lnTo>
                  <a:pt x="5875040" y="101600"/>
                </a:lnTo>
                <a:arcTo hR="88900" wR="101600" stAng="0" swAng="-5400000"/>
                <a:lnTo>
                  <a:pt x="101600" y="12700"/>
                </a:lnTo>
                <a:arcTo hR="88900" wR="88900" stAng="16200000" swAng="-5400000"/>
                <a:lnTo>
                  <a:pt x="12700" y="1409700"/>
                </a:lnTo>
                <a:arcTo hR="101600" wR="88900" stAng="10800000" swAng="-5400000"/>
                <a:close/>
              </a:path>
            </a:pathLst>
          </a:custGeom>
          <a:solidFill>
            <a:srgbClr val="141413">
              <a:alpha val="22000"/>
            </a:srgbClr>
          </a:solidFill>
          <a:ln/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52500" y="2009080"/>
          <a:ext cx="5601990" cy="1238250"/>
        </p:xfrm>
        <a:graphic>
          <a:graphicData uri="http://schemas.openxmlformats.org/drawingml/2006/table">
            <a:tbl>
              <a:tblPr/>
              <a:tblGrid>
                <a:gridCol w="1568557"/>
                <a:gridCol w="1344478"/>
                <a:gridCol w="1344478"/>
                <a:gridCol w="1344478"/>
              </a:tblGrid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A7AB0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プラン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A7AB0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1レッスン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A7AB0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30時間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A7AB0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80時間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D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自由プラン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700円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4.2万円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11.2万円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BC4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担任プラン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900円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5.4万円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14.4万円</a:t>
                      </a:r>
                      <a:endParaRPr lang="en-US" sz="15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812800" y="3507680"/>
            <a:ext cx="6051291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金額はすべて税別。1レッスン＝25分（1時間＝2レッスン）で換算しています。</a:t>
            </a:r>
            <a:endParaRPr lang="en-US" sz="1200" dirty="0"/>
          </a:p>
          <a:p>
            <a:pPr algn="l"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自由プランは1レッスン700円で換算。受講する講師の単価により、受けられるレッスン数が変わる場合があります。</a:t>
            </a:r>
            <a:endParaRPr lang="en-US" sz="1200" dirty="0"/>
          </a:p>
          <a:p>
            <a:pPr algn="l"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レッスンの有効期間は、個人契約より長く設定できます。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945015" y="1872555"/>
            <a:ext cx="4431010" cy="2251472"/>
          </a:xfrm>
          <a:prstGeom prst="roundRect">
            <a:avLst>
              <a:gd name="adj" fmla="val 5500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202190" y="2129730"/>
            <a:ext cx="403416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概算お見積り例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202190" y="2444651"/>
            <a:ext cx="4034160" cy="553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自由プランで、お一人あたり月10時間（20レッスン）× 3ヶ月 × 3名様の場合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202190" y="3074491"/>
            <a:ext cx="403416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1万4千円 × 3ヶ月 × 3名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202190" y="3440212"/>
            <a:ext cx="403416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28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12万6千円</a:t>
            </a:r>
            <a:r>
              <a:rPr lang="en-US" sz="2800" b="1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（税別）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812800" y="6223000"/>
            <a:ext cx="331874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JapaTalk　法人向け日本語研修のご案内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1159232" y="6223000"/>
            <a:ext cx="21996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導入の流れ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40"/>
              </a:lnSpc>
              <a:buNone/>
            </a:pPr>
            <a:r>
              <a:rPr lang="en-US" sz="2800" b="1" i="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3つのステップで、最短1営業日後から受講開始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15975" y="1872555"/>
            <a:ext cx="3109317" cy="2193131"/>
          </a:xfrm>
          <a:prstGeom prst="roundRect">
            <a:avLst>
              <a:gd name="adj" fmla="val 5646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7750" y="2104330"/>
            <a:ext cx="27251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47750" y="2406551"/>
            <a:ext cx="2725140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お問い合わせ・お見積り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47750" y="2797671"/>
            <a:ext cx="2725140" cy="802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プラン、受講者の人数、お一人あたりの受講時間をお知らせください。お見積りのうえ、請求書を発行します。</a:t>
            </a:r>
            <a:endParaRPr lang="en-US" sz="1200" dirty="0"/>
          </a:p>
        </p:txBody>
      </p:sp>
      <p:pic>
        <p:nvPicPr>
          <p:cNvPr id="8" name="Image 0" descr="arrow-righ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080867" y="2892921"/>
            <a:ext cx="304800" cy="1524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41242" y="1872555"/>
            <a:ext cx="3109416" cy="2193131"/>
          </a:xfrm>
          <a:prstGeom prst="roundRect">
            <a:avLst>
              <a:gd name="adj" fmla="val 5646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773017" y="2104330"/>
            <a:ext cx="27252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2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773017" y="2406551"/>
            <a:ext cx="2725242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受講者情報の送付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4773017" y="2797671"/>
            <a:ext cx="2725242" cy="1061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受講者の情報（Zoom招待リンクなど）をまとめてメールでお送りください。登録とポイント付与は弊社で行います。</a:t>
            </a:r>
            <a:endParaRPr lang="en-US" sz="1200" dirty="0"/>
          </a:p>
        </p:txBody>
      </p:sp>
      <p:pic>
        <p:nvPicPr>
          <p:cNvPr id="13" name="Image 1" descr="arrow-righ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806234" y="2892921"/>
            <a:ext cx="304800" cy="15240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8266609" y="1872555"/>
            <a:ext cx="3109416" cy="2193131"/>
          </a:xfrm>
          <a:prstGeom prst="roundRect">
            <a:avLst>
              <a:gd name="adj" fmla="val 5646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498384" y="2104330"/>
            <a:ext cx="272524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STEP 3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8498384" y="2406551"/>
            <a:ext cx="2725242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受講開始</a:t>
            </a:r>
            <a:endParaRPr lang="en-US" sz="1700" dirty="0"/>
          </a:p>
        </p:txBody>
      </p:sp>
      <p:sp>
        <p:nvSpPr>
          <p:cNvPr id="17" name="Text 13"/>
          <p:cNvSpPr/>
          <p:nvPr/>
        </p:nvSpPr>
        <p:spPr>
          <a:xfrm>
            <a:off x="8498384" y="2797671"/>
            <a:ext cx="2725242" cy="802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受講者が各自ログインし、レッスンを予約します。担任プランは講師選定のため1週間程度いただきます。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815975" y="4376837"/>
            <a:ext cx="10560050" cy="872331"/>
          </a:xfrm>
          <a:prstGeom prst="roundRect">
            <a:avLst>
              <a:gd name="adj" fmla="val 11283"/>
            </a:avLst>
          </a:prstGeom>
          <a:solidFill>
            <a:srgbClr val="EAF6FD"/>
          </a:solidFill>
          <a:ln w="6350">
            <a:solidFill>
              <a:srgbClr val="CDE6F5"/>
            </a:solidFill>
            <a:prstDash val="solid"/>
          </a:ln>
        </p:spPr>
        <p:txBody>
          <a:bodyPr wrap="square" lIns="177547" tIns="126747" rIns="0" bIns="101347" rtlCol="0" anchor="t">
            <a:normAutofit/>
          </a:bodyPr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1300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お支払い：あらかじめ定額のポイントをご購入いただき、その分のレッスンを受講する形です。締め日・支払日は貴社に合わせられます。請求書払いも可能です。受講者ご本人による個別の登録手続きは不要です。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812800" y="6223000"/>
            <a:ext cx="331874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JapaTalk　法人向け日本語研修のご案内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11159232" y="6223000"/>
            <a:ext cx="21996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導入後の管理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40"/>
              </a:lnSpc>
              <a:buNone/>
            </a:pPr>
            <a:r>
              <a:rPr lang="en-US" sz="2800" b="1" i="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受講状況と習熟度を確認できます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15975" y="1821755"/>
            <a:ext cx="5175250" cy="3834011"/>
          </a:xfrm>
          <a:prstGeom prst="roundRect">
            <a:avLst>
              <a:gd name="adj" fmla="val 3230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pic>
        <p:nvPicPr>
          <p:cNvPr id="5" name="Image 0" descr="Char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022350" y="2039541"/>
            <a:ext cx="279400" cy="279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03350" y="2028130"/>
            <a:ext cx="1036320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受講状況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022350" y="2431951"/>
            <a:ext cx="4905375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受講者ごとの受講状況を、ご担当者様がリストでまとめて確認できます。社内報告や受講の声かけに使えます。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1022350" y="3036391"/>
            <a:ext cx="4775200" cy="2413000"/>
          </a:xfrm>
          <a:prstGeom prst="roundRect">
            <a:avLst>
              <a:gd name="adj" fmla="val 3158"/>
            </a:avLst>
          </a:prstGeom>
          <a:solidFill>
            <a:srgbClr val="F1F5F9"/>
          </a:solidFill>
          <a:ln/>
        </p:spPr>
      </p:sp>
      <p:pic>
        <p:nvPicPr>
          <p:cNvPr id="9" name="Image 1" descr="受講状況の画面。生徒ごとの受講回数・予約回数・ポイント数・有効期限が一覧で表示されている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234" y="3042741"/>
            <a:ext cx="3707433" cy="240030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1025525" y="3039566"/>
            <a:ext cx="4768850" cy="2406650"/>
          </a:xfrm>
          <a:prstGeom prst="roundRect">
            <a:avLst>
              <a:gd name="adj" fmla="val 3034"/>
            </a:avLst>
          </a:prstGeom>
          <a:noFill/>
          <a:ln w="6350">
            <a:solidFill>
              <a:srgbClr val="DCE7EF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6200775" y="1821755"/>
            <a:ext cx="5175250" cy="3834011"/>
          </a:xfrm>
          <a:prstGeom prst="roundRect">
            <a:avLst>
              <a:gd name="adj" fmla="val 3230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pic>
        <p:nvPicPr>
          <p:cNvPr id="12" name="Image 2" descr="GraduationCap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407150" y="2039541"/>
            <a:ext cx="279400" cy="2794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788150" y="2028130"/>
            <a:ext cx="777240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習熟度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6407150" y="2431951"/>
            <a:ext cx="4905375" cy="528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8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レベルアップリストで、例文ごとの習熟度を受講者と講師が記録・共有し、次のレッスンに活かします。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6407150" y="3036391"/>
            <a:ext cx="4775200" cy="2413000"/>
          </a:xfrm>
          <a:prstGeom prst="roundRect">
            <a:avLst>
              <a:gd name="adj" fmla="val 3158"/>
            </a:avLst>
          </a:prstGeom>
          <a:solidFill>
            <a:srgbClr val="F1F5F9"/>
          </a:solidFill>
          <a:ln/>
        </p:spPr>
      </p:sp>
      <p:pic>
        <p:nvPicPr>
          <p:cNvPr id="16" name="Image 3" descr="レベルアップリストの画面。例文ごとに自己評価と先生の評価が並んでいる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9721" y="3042741"/>
            <a:ext cx="3350059" cy="2400300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6410325" y="3039566"/>
            <a:ext cx="4768850" cy="2406650"/>
          </a:xfrm>
          <a:prstGeom prst="roundRect">
            <a:avLst>
              <a:gd name="adj" fmla="val 3034"/>
            </a:avLst>
          </a:prstGeom>
          <a:noFill/>
          <a:ln w="6350">
            <a:solidFill>
              <a:srgbClr val="DCE7EF"/>
            </a:solidFill>
            <a:prstDash val="solid"/>
          </a:ln>
        </p:spPr>
      </p:sp>
      <p:sp>
        <p:nvSpPr>
          <p:cNvPr id="18" name="Text 12"/>
          <p:cNvSpPr/>
          <p:nvPr/>
        </p:nvSpPr>
        <p:spPr>
          <a:xfrm>
            <a:off x="812800" y="6223000"/>
            <a:ext cx="331874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JapaTalk　法人向け日本語研修のご案内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11159232" y="6223000"/>
            <a:ext cx="21996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よくあるご質問</a:t>
            </a:r>
            <a:endParaRPr lang="en-US" sz="12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1102320"/>
            <a:ext cx="10883392" cy="48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40"/>
              </a:lnSpc>
              <a:buNone/>
            </a:pPr>
            <a:r>
              <a:rPr lang="en-US" sz="2800" b="1" i="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ご検討時によくいただくご質問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15975" y="1872555"/>
            <a:ext cx="5200650" cy="1520130"/>
          </a:xfrm>
          <a:prstGeom prst="roundRect">
            <a:avLst>
              <a:gd name="adj" fmla="val 8146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7750" y="2078930"/>
            <a:ext cx="4879213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Q. どのような教材を使えますか？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47750" y="2409130"/>
            <a:ext cx="4879213" cy="802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「みんなの日本語」「げんきGENKI」など講師が持っている市販教材、講師作成の教材、Web教材、学習システム「レベルアップリスト」を使えます。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175375" y="1872555"/>
            <a:ext cx="5200650" cy="1520130"/>
          </a:xfrm>
          <a:prstGeom prst="roundRect">
            <a:avLst>
              <a:gd name="adj" fmla="val 8146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7150" y="2078930"/>
            <a:ext cx="4879213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Q. 海外からも受講できますか？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407150" y="2409130"/>
            <a:ext cx="4879213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はい、可能です。世界各国のタイムゾーンに対応しています。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15975" y="3551436"/>
            <a:ext cx="5200650" cy="1261070"/>
          </a:xfrm>
          <a:prstGeom prst="roundRect">
            <a:avLst>
              <a:gd name="adj" fmla="val 9819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47750" y="3757811"/>
            <a:ext cx="4879213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Q. 受講者本人の登録手続きは必要ですか？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047750" y="4088011"/>
            <a:ext cx="4879213" cy="54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不要です。受講者の情報をまとめてお送りいただければ、弊社で登録し、お一人につき1つのIDを発行します。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175375" y="3551436"/>
            <a:ext cx="5200650" cy="1261070"/>
          </a:xfrm>
          <a:prstGeom prst="roundRect">
            <a:avLst>
              <a:gd name="adj" fmla="val 9819"/>
            </a:avLst>
          </a:prstGeom>
          <a:solidFill>
            <a:srgbClr val="FBFDFE"/>
          </a:solidFill>
          <a:ln w="6350">
            <a:solidFill>
              <a:srgbClr val="DCE7E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7150" y="3757811"/>
            <a:ext cx="4879213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Q. プランは後から変更できますか？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407150" y="4088011"/>
            <a:ext cx="4879213" cy="543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200" dirty="0">
                <a:solidFill>
                  <a:srgbClr val="4A556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はい、導入後でも自由プランと担任プランを変更できます。担任プランでは、担任講師の変更も可能です。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12800" y="6223000"/>
            <a:ext cx="331874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JapaTalk　法人向け日本語研修のご案内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1159232" y="6223000"/>
            <a:ext cx="21996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A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223000"/>
            <a:ext cx="331874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JapaTalk　法人向け日本語研修のご案内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1159232" y="6223000"/>
            <a:ext cx="21996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878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812800" y="3403600"/>
            <a:ext cx="10566400" cy="1867694"/>
          </a:xfrm>
          <a:prstGeom prst="roundRect">
            <a:avLst>
              <a:gd name="adj" fmla="val 6800"/>
            </a:avLst>
          </a:prstGeom>
          <a:solidFill>
            <a:srgbClr val="FBFDFE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3403600"/>
            <a:ext cx="10566400" cy="1867694"/>
          </a:xfrm>
          <a:custGeom>
            <a:avLst/>
            <a:gdLst/>
            <a:ahLst/>
            <a:cxnLst/>
            <a:rect l="l" t="t" r="r" b="b"/>
            <a:pathLst>
              <a:path w="10566400" h="1867694">
                <a:moveTo>
                  <a:pt x="10439400" y="0"/>
                </a:moveTo>
                <a:lnTo>
                  <a:pt x="10439400" y="0"/>
                </a:lnTo>
                <a:arcTo hR="127000" wR="127000" stAng="16200000" swAng="5400000"/>
                <a:lnTo>
                  <a:pt x="10566400" y="1740694"/>
                </a:lnTo>
                <a:arcTo hR="127000" wR="127000" stAng="0" swAng="5400000"/>
                <a:lnTo>
                  <a:pt x="127000" y="1867694"/>
                </a:lnTo>
                <a:arcTo hR="127000" wR="127000" stAng="5400000" swAng="5400000"/>
                <a:lnTo>
                  <a:pt x="0" y="1740694"/>
                </a:lnTo>
                <a:arcTo hR="120650" wR="127000" stAng="10800000" swAng="-5400000"/>
                <a:lnTo>
                  <a:pt x="10439400" y="1861344"/>
                </a:lnTo>
                <a:arcTo hR="120650" wR="120650" stAng="5400000" swAng="-5400000"/>
                <a:lnTo>
                  <a:pt x="10560050" y="127000"/>
                </a:lnTo>
                <a:arcTo hR="127000" wR="120650" stAng="0" swAng="-5400000"/>
                <a:close/>
              </a:path>
            </a:pathLst>
          </a:custGeom>
          <a:solidFill>
            <a:srgbClr val="CDE6F5"/>
          </a:solidFill>
          <a:ln/>
        </p:spPr>
      </p:sp>
      <p:sp>
        <p:nvSpPr>
          <p:cNvPr id="6" name="Shape 4"/>
          <p:cNvSpPr/>
          <p:nvPr/>
        </p:nvSpPr>
        <p:spPr>
          <a:xfrm>
            <a:off x="812800" y="3403600"/>
            <a:ext cx="10566400" cy="1867694"/>
          </a:xfrm>
          <a:custGeom>
            <a:avLst/>
            <a:gdLst/>
            <a:ahLst/>
            <a:cxnLst/>
            <a:rect l="l" t="t" r="r" b="b"/>
            <a:pathLst>
              <a:path w="10566400" h="1867694">
                <a:moveTo>
                  <a:pt x="127000" y="1867694"/>
                </a:moveTo>
                <a:lnTo>
                  <a:pt x="127000" y="1867694"/>
                </a:lnTo>
                <a:arcTo hR="127000" wR="127000" stAng="5400000" swAng="5400000"/>
                <a:lnTo>
                  <a:pt x="0" y="127000"/>
                </a:lnTo>
                <a:arcTo hR="127000" wR="127000" stAng="10800000" swAng="5400000"/>
                <a:lnTo>
                  <a:pt x="10439400" y="0"/>
                </a:lnTo>
                <a:arcTo hR="127000" wR="127000" stAng="16200000" swAng="5400000"/>
                <a:lnTo>
                  <a:pt x="10566400" y="127000"/>
                </a:lnTo>
                <a:arcTo hR="114300" wR="127000" stAng="0" swAng="-5400000"/>
                <a:lnTo>
                  <a:pt x="127000" y="12700"/>
                </a:lnTo>
                <a:arcTo hR="114300" wR="114300" stAng="16200000" swAng="-5400000"/>
                <a:lnTo>
                  <a:pt x="12700" y="1740694"/>
                </a:lnTo>
                <a:arcTo hR="127000" wR="114300" stAng="10800000" swAng="-5400000"/>
                <a:close/>
              </a:path>
            </a:pathLst>
          </a:custGeom>
          <a:solidFill>
            <a:srgbClr val="141413">
              <a:alpha val="22000"/>
            </a:srgbClr>
          </a:solidFill>
          <a:ln/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77900" y="3568700"/>
          <a:ext cx="10242550" cy="1543844"/>
        </p:xfrm>
        <a:graphic>
          <a:graphicData uri="http://schemas.openxmlformats.org/drawingml/2006/table">
            <a:tbl>
              <a:tblPr/>
              <a:tblGrid>
                <a:gridCol w="2663063"/>
                <a:gridCol w="7579487"/>
              </a:tblGrid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A7AB0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サービス名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BA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A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E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JapaTalk（ジャパトーク）日本語オンラインレッスン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BA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A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BA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AEB"/>
                    </a:solidFill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7AB0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ホームページ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https://www.japatalk.com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A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7AB0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運営会社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有限会社アジア・インターネット・サービス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961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A7AB0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お見積りに必要な情報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2A37"/>
                          </a:solidFill>
                          <a:latin typeface="Noto Sans JP" pitchFamily="34" charset="0"/>
                          <a:ea typeface="Noto Sans JP" pitchFamily="34" charset="-122"/>
                          <a:cs typeface="Noto Sans JP" pitchFamily="34" charset="-120"/>
                        </a:rPr>
                        <a:t>ご希望のプラン／受講者の人数／お一人あたりの受講時間・期間</a:t>
                      </a:r>
                      <a:endParaRPr lang="en-US" sz="1400" dirty="0">
                        <a:latin typeface="Noto Sans JP" charset="0"/>
                        <a:ea typeface="Noto Sans JP" charset="0"/>
                        <a:cs typeface="Noto Sans JP" charset="0"/>
                      </a:endParaRPr>
                    </a:p>
                  </a:txBody>
                  <a:tcPr marL="62230" marR="62230" marT="62230" marB="62230" anchor="t">
                    <a:lnL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A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863600" y="819249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spc="100" kern="0" dirty="0">
                <a:solidFill>
                  <a:srgbClr val="1A7AB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お問い合わせ</a:t>
            </a:r>
            <a:endParaRPr lang="en-US" sz="1500" dirty="0"/>
          </a:p>
        </p:txBody>
      </p:sp>
      <p:sp>
        <p:nvSpPr>
          <p:cNvPr id="9" name="Text 6"/>
          <p:cNvSpPr/>
          <p:nvPr>
            <p:ph type="title"/>
          </p:nvPr>
        </p:nvSpPr>
        <p:spPr>
          <a:xfrm>
            <a:off x="812800" y="1219200"/>
            <a:ext cx="10883392" cy="619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80"/>
              </a:lnSpc>
              <a:buNone/>
            </a:pPr>
            <a:r>
              <a:rPr lang="en-US" sz="3600" b="1" i="0" dirty="0">
                <a:solidFill>
                  <a:srgbClr val="1F2A37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まずはお気軽にご相談ください</a:t>
            </a:r>
            <a:endParaRPr lang="en-US" sz="3600" dirty="0"/>
          </a:p>
        </p:txBody>
      </p:sp>
      <p:sp>
        <p:nvSpPr>
          <p:cNvPr id="10" name="Text 7"/>
          <p:cNvSpPr/>
          <p:nvPr/>
        </p:nvSpPr>
        <p:spPr>
          <a:xfrm>
            <a:off x="863600" y="2146300"/>
            <a:ext cx="10883392" cy="673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ご希望のプラン・人数・受講時間をお知らせいただければ、お見積りいたします。</a:t>
            </a:r>
            <a:endParaRPr lang="en-US" sz="1500" dirty="0"/>
          </a:p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3E4C5E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導入前のご質問だけでも歓迎です。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apaTalk 法人向け日本語研修のご案内">
  <a:themeElements>
    <a:clrScheme name="JapaTalk 法人向け日本語研修のご案内">
      <a:dk1>
        <a:srgbClr val="1F2A37"/>
      </a:dk1>
      <a:lt1>
        <a:srgbClr val="F7FAFC"/>
      </a:lt1>
      <a:dk2>
        <a:srgbClr val="555E68"/>
      </a:dk2>
      <a:lt2>
        <a:srgbClr val="E1E5E8"/>
      </a:lt2>
      <a:accent1>
        <a:srgbClr val="1A7AB0"/>
      </a:accent1>
      <a:accent2>
        <a:srgbClr val="64748B"/>
      </a:accent2>
      <a:accent3>
        <a:srgbClr val="B5650F"/>
      </a:accent3>
      <a:accent4>
        <a:srgbClr val="1E9FE5"/>
      </a:accent4>
      <a:accent5>
        <a:srgbClr val="1D4FD7"/>
      </a:accent5>
      <a:accent6>
        <a:srgbClr val="4A5568"/>
      </a:accent6>
      <a:hlink>
        <a:srgbClr val="0563C1"/>
      </a:hlink>
      <a:folHlink>
        <a:srgbClr val="954F72"/>
      </a:folHlink>
    </a:clrScheme>
    <a:fontScheme name="JapaTalk 法人向け日本語研修のご案内">
      <a:majorFont>
        <a:latin typeface="Noto Sans JP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JP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JapaTalk 法人向け日本語研修のご案内</dc:title>
  <dc:subject/>
  <dc:creator/>
  <cp:lastModifiedBy/>
  <cp:revision>1</cp:revision>
  <dcterms:created xsi:type="dcterms:W3CDTF">2026-10-21T14:37:23Z</dcterms:created>
  <dcterms:modified xsi:type="dcterms:W3CDTF">2026-10-21T14:37:23Z</dcterms:modified>
</cp:coreProperties>
</file>